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  <p:sldMasterId id="2147483660" r:id="rId5"/>
    <p:sldMasterId id="2147483699" r:id="rId6"/>
    <p:sldMasterId id="2147483681" r:id="rId7"/>
    <p:sldMasterId id="2147483711" r:id="rId8"/>
    <p:sldMasterId id="2147483733" r:id="rId9"/>
  </p:sldMasterIdLst>
  <p:notesMasterIdLst>
    <p:notesMasterId r:id="rId18"/>
  </p:notesMasterIdLst>
  <p:handoutMasterIdLst>
    <p:handoutMasterId r:id="rId19"/>
  </p:handoutMasterIdLst>
  <p:sldIdLst>
    <p:sldId id="271" r:id="rId10"/>
    <p:sldId id="267" r:id="rId11"/>
    <p:sldId id="303" r:id="rId12"/>
    <p:sldId id="304" r:id="rId13"/>
    <p:sldId id="302" r:id="rId14"/>
    <p:sldId id="305" r:id="rId15"/>
    <p:sldId id="306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772EF-4FF1-4380-AAB2-E4754F989E20}" v="7" dt="2022-02-21T13:26:52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6" d="100"/>
          <a:sy n="146" d="100"/>
        </p:scale>
        <p:origin x="5696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bine Verstraete" userId="889720ee-a9ad-46da-90bb-827368262930" providerId="ADAL" clId="{073772EF-4FF1-4380-AAB2-E4754F989E20}"/>
    <pc:docChg chg="custSel modSld">
      <pc:chgData name="Sabine Verstraete" userId="889720ee-a9ad-46da-90bb-827368262930" providerId="ADAL" clId="{073772EF-4FF1-4380-AAB2-E4754F989E20}" dt="2022-02-21T13:28:54.898" v="134" actId="114"/>
      <pc:docMkLst>
        <pc:docMk/>
      </pc:docMkLst>
      <pc:sldChg chg="addSp delSp modSp mod">
        <pc:chgData name="Sabine Verstraete" userId="889720ee-a9ad-46da-90bb-827368262930" providerId="ADAL" clId="{073772EF-4FF1-4380-AAB2-E4754F989E20}" dt="2022-02-21T13:28:54.898" v="134" actId="114"/>
        <pc:sldMkLst>
          <pc:docMk/>
          <pc:sldMk cId="270992099" sldId="304"/>
        </pc:sldMkLst>
        <pc:spChg chg="add mod">
          <ac:chgData name="Sabine Verstraete" userId="889720ee-a9ad-46da-90bb-827368262930" providerId="ADAL" clId="{073772EF-4FF1-4380-AAB2-E4754F989E20}" dt="2022-02-21T13:28:54.898" v="134" actId="114"/>
          <ac:spMkLst>
            <pc:docMk/>
            <pc:sldMk cId="270992099" sldId="304"/>
            <ac:spMk id="4" creationId="{8C7581C9-CD68-457C-855F-8DCEF1C7BF3F}"/>
          </ac:spMkLst>
        </pc:spChg>
        <pc:spChg chg="mod">
          <ac:chgData name="Sabine Verstraete" userId="889720ee-a9ad-46da-90bb-827368262930" providerId="ADAL" clId="{073772EF-4FF1-4380-AAB2-E4754F989E20}" dt="2022-02-21T13:26:37.558" v="10" actId="14100"/>
          <ac:spMkLst>
            <pc:docMk/>
            <pc:sldMk cId="270992099" sldId="304"/>
            <ac:spMk id="12" creationId="{24344640-CB0F-441F-8FDF-81C21499193F}"/>
          </ac:spMkLst>
        </pc:spChg>
        <pc:graphicFrameChg chg="add mod">
          <ac:chgData name="Sabine Verstraete" userId="889720ee-a9ad-46da-90bb-827368262930" providerId="ADAL" clId="{073772EF-4FF1-4380-AAB2-E4754F989E20}" dt="2022-02-21T13:26:43.718" v="11" actId="1076"/>
          <ac:graphicFrameMkLst>
            <pc:docMk/>
            <pc:sldMk cId="270992099" sldId="304"/>
            <ac:graphicFrameMk id="8" creationId="{C50F243E-A1D0-408D-BFD4-C65D90002192}"/>
          </ac:graphicFrameMkLst>
        </pc:graphicFrameChg>
        <pc:graphicFrameChg chg="del">
          <ac:chgData name="Sabine Verstraete" userId="889720ee-a9ad-46da-90bb-827368262930" providerId="ADAL" clId="{073772EF-4FF1-4380-AAB2-E4754F989E20}" dt="2022-02-21T13:26:03.997" v="0" actId="478"/>
          <ac:graphicFrameMkLst>
            <pc:docMk/>
            <pc:sldMk cId="270992099" sldId="304"/>
            <ac:graphicFrameMk id="9" creationId="{D8AB62C3-CCB0-4758-AECB-D27119810F78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iabetesliga.sharepoint.com/sites/BO/Zoetzwanger/Literatuur_Zoet%20Zwanger/SPEverslagen/GrafiekSPE2002-2019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Blad2!$B$2</c:f>
              <c:strCache>
                <c:ptCount val="1"/>
                <c:pt idx="0">
                  <c:v>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nl-B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Blad2!$A$10:$A$21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Blad2!$B$10:$B$21</c:f>
              <c:numCache>
                <c:formatCode>0.0</c:formatCode>
                <c:ptCount val="12"/>
                <c:pt idx="0">
                  <c:v>2.1</c:v>
                </c:pt>
                <c:pt idx="1">
                  <c:v>2.6</c:v>
                </c:pt>
                <c:pt idx="2">
                  <c:v>2.9</c:v>
                </c:pt>
                <c:pt idx="3">
                  <c:v>3</c:v>
                </c:pt>
                <c:pt idx="4">
                  <c:v>3.3</c:v>
                </c:pt>
                <c:pt idx="5">
                  <c:v>3.6</c:v>
                </c:pt>
                <c:pt idx="6">
                  <c:v>3.7</c:v>
                </c:pt>
                <c:pt idx="7">
                  <c:v>4.0999999999999996</c:v>
                </c:pt>
                <c:pt idx="8">
                  <c:v>4.4000000000000004</c:v>
                </c:pt>
                <c:pt idx="9">
                  <c:v>4.9000000000000004</c:v>
                </c:pt>
                <c:pt idx="10">
                  <c:v>5.8</c:v>
                </c:pt>
                <c:pt idx="11">
                  <c:v>8.1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C2-4A42-989C-97194C8B4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77556752"/>
        <c:axId val="1"/>
      </c:lineChart>
      <c:catAx>
        <c:axId val="57755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nl-B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bevallen vrouwen met label 'diabetes'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nl-BE"/>
          </a:p>
        </c:txPr>
        <c:crossAx val="5775567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nl-B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2061085-0061-6648-978E-BD8561C7C8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8ACB2-EA3E-A645-8AF3-ECCE53FC59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A73CA-ABE0-3244-896F-8854AA432E54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A613B2-099D-1B42-AB0D-7062E01EF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4947F8-DA60-A64C-BDFF-6694E83D79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CD5AE-562C-0742-9D29-5B3A84659EB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92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55031-86A2-694C-BADD-4A846F84D2AF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5F431-0BAF-3B40-969B-5952632FF7D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8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Volgens de laatste cijfers van de nationale </a:t>
            </a:r>
            <a:r>
              <a:rPr lang="nl-BE" dirty="0" err="1"/>
              <a:t>Gezonheidsenquête</a:t>
            </a:r>
            <a:r>
              <a:rPr lang="nl-BE" dirty="0"/>
              <a:t> (</a:t>
            </a:r>
            <a:r>
              <a:rPr lang="nl-BE" dirty="0" err="1"/>
              <a:t>Sciensano</a:t>
            </a:r>
            <a:r>
              <a:rPr lang="nl-BE" dirty="0"/>
              <a:t>)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5F431-0BAF-3B40-969B-5952632FF7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93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C0505AC-0F46-3943-858A-CF21C8480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40D3126-1DE0-BC40-AD82-9887ED08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A9115D78-CF1D-D447-B0CC-446139859351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0" name="Footer Placeholder 18">
            <a:extLst>
              <a:ext uri="{FF2B5EF4-FFF2-40B4-BE49-F238E27FC236}">
                <a16:creationId xmlns:a16="http://schemas.microsoft.com/office/drawing/2014/main" id="{291DEB7C-FC67-B34A-BC87-3559A1496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91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323FC-02E2-4242-A6DD-40BEFE427E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6358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272775-98A1-C843-9B0D-C9BB78896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015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6F15F0-CDCB-5D48-B2EB-2AA641BF46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37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KIND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D89B76-EAB6-C04F-BA00-93A3C571ED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1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IRKEL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F6FB40-E7F9-1442-B317-F9BD00768D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1216A-F3AF-D54E-AEB6-030EECB16AF3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31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93E62E7-D5F3-1246-BA8D-290D8372CB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8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MA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9DB447-F44C-3648-A431-42D92F1486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349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VRO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737DFD-7041-1C4A-8901-1A711D3785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24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AIM wit - KI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1797-333F-0D4A-8BF0-8808D6C4CD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bg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044EE973-AA49-744D-88FD-14CF060BFAE7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82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CIR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43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D46E8F8-F550-C64F-A4E1-22D63B0A35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74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M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A91591-6A97-3E48-80A1-46D0B2AA6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057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VRO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DBF69-4C83-4046-9153-355F086AE7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0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2 - KI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7B9CD0-0EA5-BE48-907A-14A236140A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CF660F3-F08D-284C-85DE-A1BD0E43B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E31231-1267-9C49-9B7C-18342BAE1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/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4270E04-9647-A24F-9E50-DDEEB4F62E2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89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u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CE3D53-3F8E-EE44-9E74-2626397E5E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746B28E-E806-CB44-AFA6-CAD68AEFA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6">
            <a:extLst>
              <a:ext uri="{FF2B5EF4-FFF2-40B4-BE49-F238E27FC236}">
                <a16:creationId xmlns:a16="http://schemas.microsoft.com/office/drawing/2014/main" id="{BDF4D6DF-7A84-6941-ABA6-2BD856036C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0C75606D-6FDD-EA42-9E96-CAB965D825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E06B4D2-57D4-9B41-A381-B2E0A36B5E93}" type="datetime1">
              <a:rPr lang="en-US" smtClean="0"/>
              <a:t>2/21/2022</a:t>
            </a:fld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86502D34-7296-E443-B7A0-CD7745797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558" y="1327868"/>
            <a:ext cx="8924014" cy="1781092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1E9C8A9-5E68-CA4E-B528-5585A0C6C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6052" y="3151804"/>
            <a:ext cx="7617520" cy="1567679"/>
          </a:xfrm>
        </p:spPr>
        <p:txBody>
          <a:bodyPr/>
          <a:lstStyle>
            <a:lvl1pPr marL="0" indent="0" algn="l">
              <a:buNone/>
              <a:defRPr sz="2400" b="1" i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0054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3 - dubbel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FFCA341-871A-224D-AF19-7E38741998CB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5157787" cy="3490283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D617DB0-FCD4-3E41-90D7-E1718EF3B7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03521" y="991050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B71E3EB4-6D5E-E64B-B4C1-D0F614C5B37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603521" y="2088000"/>
            <a:ext cx="5183188" cy="3490283"/>
          </a:xfrm>
        </p:spPr>
        <p:txBody>
          <a:bodyPr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97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it 3 - enkel 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081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 3 - 1 kolom 1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CF01E58-8548-9942-94CB-E6FB53435A0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0800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AF8913-852F-F649-8C62-08E5C9B46F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88" y="749808"/>
            <a:ext cx="4068000" cy="532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29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wit 3 - 1 kolom 4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8715DD5D-C219-5D44-9DCB-1AE9E0AD15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03486756-15C2-404B-9D33-00ABACA7C9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243AADC2-B725-694F-AA5B-D0BD3CC85985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22" name="Footer Placeholder 18">
            <a:extLst>
              <a:ext uri="{FF2B5EF4-FFF2-40B4-BE49-F238E27FC236}">
                <a16:creationId xmlns:a16="http://schemas.microsoft.com/office/drawing/2014/main" id="{53A53599-0C91-384C-B4B1-635A8489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8DAD639-54E5-C442-9C89-EB5F7595F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13D77DB-BCD7-E64B-A60D-8F6935345DA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0800" y="2088000"/>
            <a:ext cx="5157787" cy="3490284"/>
          </a:xfrm>
        </p:spPr>
        <p:txBody>
          <a:bodyPr lIns="90000"/>
          <a:lstStyle>
            <a:lvl1pPr marL="0" indent="0">
              <a:buNone/>
              <a:defRPr sz="2800" baseline="0"/>
            </a:lvl1pPr>
            <a:lvl2pPr>
              <a:defRPr sz="2600" baseline="0"/>
            </a:lvl2pPr>
            <a:lvl3pPr>
              <a:defRPr sz="2400" baseline="0"/>
            </a:lvl3pPr>
            <a:lvl4pPr>
              <a:defRPr sz="2200" baseline="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5076AE2-FA53-EF44-AF83-FD4B46947DA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72000" y="758952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AE988BA-138E-7F4B-9685-8B31A073E8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88088" y="758952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263F5DF3-5187-C841-84F8-532E86CE2D6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72000" y="3573016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6CB3C09-13E8-6B4D-91C5-D72AB6BA21C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88088" y="3573016"/>
            <a:ext cx="2520000" cy="2520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u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AE6771-EC6F-7A40-9FE1-55AD3A9E268F}"/>
              </a:ext>
            </a:extLst>
          </p:cNvPr>
          <p:cNvSpPr txBox="1"/>
          <p:nvPr userDrawn="1"/>
        </p:nvSpPr>
        <p:spPr>
          <a:xfrm>
            <a:off x="2560320" y="4398264"/>
            <a:ext cx="706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dirty="0">
                <a:solidFill>
                  <a:schemeClr val="accent1"/>
                </a:solidFill>
                <a:latin typeface="+mj-lt"/>
              </a:rPr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26098523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3A64B6-F8C5-2C41-80A2-9C394B4E8A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145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047B17-4CF9-0044-8090-2393D8EAA3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4A62E14-1406-EA4B-9845-2F187526B8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DFB16-B842-0A40-816D-DE736918E7C9}" type="datetime1">
              <a:rPr lang="en-US" smtClean="0"/>
              <a:t>2/21/2022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A8901926-31A0-C145-B666-CC0766FBB5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D87E2139-E797-DD44-86C6-499BDA703C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3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60B1F4-3FE5-0E48-8338-2153368408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EAF9BC4-3693-9148-9E10-083265D9A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7195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MAN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E12A82-996C-B141-85BD-5B28150949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81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VROUW zw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C7E7A36-D7A4-0648-88A2-101D6BD15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8FC2-B1C3-5E4F-9E82-057F8D3B780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ROUW zw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764D83-03A9-5E4C-B070-E71290D9A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81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VROUW zw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4A0BFB0-91B6-634D-B965-2F50626F82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1122363"/>
            <a:ext cx="777107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4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471D39-D68F-9748-A1B8-140D3D354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9558" y="3427109"/>
            <a:ext cx="777107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 b="1" i="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38FC2-B1C3-5E4F-9E82-057F8D3B7800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15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ROUW zw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6E6FA9-D94C-E746-ACEE-70CDD355F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4CB7BAD-EF37-4B4E-97F8-654511196B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9558" y="2211692"/>
            <a:ext cx="582300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u="heavy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3350E-96A8-DE4D-A0AC-EA08D5417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760B3-62AA-A642-A5B0-CEE22C2A40B4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082BD-581A-8243-9D3D-6B67E0E28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6">
            <a:extLst>
              <a:ext uri="{FF2B5EF4-FFF2-40B4-BE49-F238E27FC236}">
                <a16:creationId xmlns:a16="http://schemas.microsoft.com/office/drawing/2014/main" id="{AC96C500-8F78-B744-93D7-762B492F5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073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jp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732D9F33-A280-364A-9CC6-7A89A748BD1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AC8F7080-714A-8141-A5EF-A8A47949C6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5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1C2D4-E270-654F-8E9F-1274C16DD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C7DCD-B95E-1449-93B1-223FA895BA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14A97-7C68-EF48-AB63-D3098853FB25}" type="datetime1">
              <a:rPr lang="en-US" smtClean="0"/>
              <a:t>2/21/2022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D27B6-9150-C14C-8317-37B31EB107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7A2099-4190-814B-9D7F-A14156478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AB4170A-E76F-1644-9648-0ECD734A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5579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716" r:id="rId3"/>
    <p:sldLayoutId id="2147483717" r:id="rId4"/>
    <p:sldLayoutId id="2147483678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679" r:id="rId13"/>
    <p:sldLayoutId id="2147483695" r:id="rId14"/>
    <p:sldLayoutId id="2147483725" r:id="rId15"/>
    <p:sldLayoutId id="2147483726" r:id="rId16"/>
    <p:sldLayoutId id="2147483727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2172F2-D784-3E45-8931-8A77A6F9D3D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74BD28-DC2F-A147-A28C-6805E9B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17F36A23-ABBF-9D40-A285-357A00EE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B7D2A26-E338-3C40-8342-36F192461E42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96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28" r:id="rId2"/>
    <p:sldLayoutId id="2147483729" r:id="rId3"/>
    <p:sldLayoutId id="2147483730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Char char="⁃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⁃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874BD28-DC2F-A147-A28C-6805E9BA8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D6C5F4B2-BECE-D84E-BEE6-BE405038AB0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9A6BD7CA-36C8-9B4F-B928-9040BA199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400" y="6267600"/>
            <a:ext cx="320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Title Placeholder 7">
            <a:extLst>
              <a:ext uri="{FF2B5EF4-FFF2-40B4-BE49-F238E27FC236}">
                <a16:creationId xmlns:a16="http://schemas.microsoft.com/office/drawing/2014/main" id="{17F36A23-ABBF-9D40-A285-357A00EE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1953AF7F-BF0B-E647-9C80-85B25993E451}" type="datetime1">
              <a:rPr lang="en-US" smtClean="0"/>
              <a:t>2/21/2022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4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29DB60-120C-074F-9310-33E9B8C22F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972EC5D-0A96-4E46-AC6D-F09530029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42211" y="6268886"/>
            <a:ext cx="11204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303EA675-940A-8946-BEC4-26FE1E4C33B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38BF326-2D8E-D54B-91D7-BD1E010700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23668" y="6268886"/>
            <a:ext cx="1555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023A54B3-4B81-224C-9582-D70C3FE7B2FF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183C146-E3FC-914B-809B-3D569313A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6029" y="6268886"/>
            <a:ext cx="32051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225C441-9926-424B-B733-D9AEFBACF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6E9E8B9-1A60-094E-9CE7-8E360F49A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867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CED06C-03F4-9842-B7A0-6B2063F5FA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4" y="0"/>
            <a:ext cx="121896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System Font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"/>
        <a:buChar char="-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roject@zoetzwanger.be" TargetMode="External"/><Relationship Id="rId2" Type="http://schemas.openxmlformats.org/officeDocument/2006/relationships/hyperlink" Target="http://www.zoetzwanger.be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D3402C-3B82-3641-B19C-8715DFCEB7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B99F0C-9CDB-C94A-B1D3-D395615C7C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685B0A-977A-0C44-AC21-246E9886FBE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DCC413-8DF2-4644-82FB-39C5EA4BC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NAAM DOCUMENT</a:t>
            </a:r>
          </a:p>
        </p:txBody>
      </p:sp>
    </p:spTree>
    <p:extLst>
      <p:ext uri="{BB962C8B-B14F-4D97-AF65-F5344CB8AC3E}">
        <p14:creationId xmlns:p14="http://schemas.microsoft.com/office/powerpoint/2010/main" val="518729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A78DE-AC63-AE47-81BB-1245BF3E73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Zoet </a:t>
            </a:r>
            <a:r>
              <a:rPr lang="en-US" dirty="0" err="1"/>
              <a:t>zwanger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2CC023-7A87-794A-8D3A-0F0409FE99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Situering</a:t>
            </a:r>
            <a:endParaRPr lang="en-US" dirty="0"/>
          </a:p>
          <a:p>
            <a:r>
              <a:rPr lang="en-US" dirty="0" err="1"/>
              <a:t>probleemstelling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C2AD-A964-8E4A-ABE3-BE60AB8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201-CC5F-DB47-A2CB-6AC297DC9651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351FC-7C66-8441-8102-38BDAF9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97C97-E8E9-D04D-AD2D-35B40828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2431BDFA-021D-4BC4-BFFE-A894373B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429" y="115760"/>
            <a:ext cx="4530570" cy="1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Algemene situering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7057748" y="2088000"/>
            <a:ext cx="4509412" cy="349028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Wereldwijd: diabetesepidemie</a:t>
            </a:r>
            <a:br>
              <a:rPr lang="nl-BE" dirty="0"/>
            </a:br>
            <a:br>
              <a:rPr lang="nl-BE" dirty="0"/>
            </a:br>
            <a:r>
              <a:rPr lang="nl-BE" dirty="0">
                <a:sym typeface="Wingdings" panose="05000000000000000000" pitchFamily="2" charset="2"/>
              </a:rPr>
              <a:t> dringend nood aan initiatieven die diabetes preventief helpen aanpakken.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E549F5C5-2284-41B3-88AB-D10F907C4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23" y="2084696"/>
            <a:ext cx="6105525" cy="378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797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8405678" cy="823912"/>
          </a:xfrm>
        </p:spPr>
        <p:txBody>
          <a:bodyPr/>
          <a:lstStyle/>
          <a:p>
            <a:r>
              <a:rPr lang="nl-BE" dirty="0"/>
              <a:t>Zwangerschapsdiabetes: prevalentie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10" y="2088000"/>
            <a:ext cx="5733005" cy="3778950"/>
          </a:xfrm>
        </p:spPr>
        <p:txBody>
          <a:bodyPr>
            <a:normAutofit fontScale="92500" lnSpcReduction="10000"/>
          </a:bodyPr>
          <a:lstStyle/>
          <a:p>
            <a:r>
              <a:rPr lang="nl-BE" dirty="0"/>
              <a:t>Prevalentie varieert internationaal van 1 tot 14% afhankelijk van populatie en gebruikte diagnostische criteria.</a:t>
            </a:r>
          </a:p>
          <a:p>
            <a:r>
              <a:rPr lang="nl-BE" dirty="0"/>
              <a:t>Voor Vlaanderen </a:t>
            </a:r>
            <a:r>
              <a:rPr lang="nl-BE" dirty="0">
                <a:sym typeface="Wingdings" panose="05000000000000000000" pitchFamily="2" charset="2"/>
              </a:rPr>
              <a:t>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200" dirty="0">
                <a:sym typeface="Wingdings" panose="05000000000000000000" pitchFamily="2" charset="2"/>
              </a:rPr>
              <a:t>cijfers BEDIP-studie: 9,5% zwangerschapsdiabetes (met screeningsmethodiek volgens Vlaamse consensus)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200" dirty="0">
                <a:sym typeface="Wingdings" panose="05000000000000000000" pitchFamily="2" charset="2"/>
              </a:rPr>
              <a:t>cijfers SPE (studiecentrum voor perinatale epidemiologie): jaarlijks stijging van bevallen moeders met label ‘diabetes’ (meerderheid zijn vrouwen met ZWDM)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50F243E-A1D0-408D-BFD4-C65D900021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863425"/>
              </p:ext>
            </p:extLst>
          </p:nvPr>
        </p:nvGraphicFramePr>
        <p:xfrm>
          <a:off x="6860901" y="2453219"/>
          <a:ext cx="5173980" cy="313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kstvak 3">
            <a:extLst>
              <a:ext uri="{FF2B5EF4-FFF2-40B4-BE49-F238E27FC236}">
                <a16:creationId xmlns:a16="http://schemas.microsoft.com/office/drawing/2014/main" id="{8C7581C9-CD68-457C-855F-8DCEF1C7BF3F}"/>
              </a:ext>
            </a:extLst>
          </p:cNvPr>
          <p:cNvSpPr txBox="1"/>
          <p:nvPr/>
        </p:nvSpPr>
        <p:spPr>
          <a:xfrm>
            <a:off x="7924793" y="5490391"/>
            <a:ext cx="4110088" cy="319708"/>
          </a:xfrm>
          <a:prstGeom prst="rect">
            <a:avLst/>
          </a:prstGeom>
        </p:spPr>
        <p:txBody>
          <a:bodyPr vert="horz" wrap="none" lIns="91440" tIns="45720" rIns="91440" bIns="45720" rtlCol="0" anchor="b">
            <a:noAutofit/>
          </a:bodyPr>
          <a:lstStyle/>
          <a:p>
            <a:pPr algn="l"/>
            <a:r>
              <a:rPr lang="nl-NL" sz="1100" dirty="0"/>
              <a:t>Evolutie N vrouwen met diabetes, Vlaanderen 2009-2020</a:t>
            </a:r>
            <a:endParaRPr lang="nl-BE" sz="1100" dirty="0"/>
          </a:p>
        </p:txBody>
      </p:sp>
    </p:spTree>
    <p:extLst>
      <p:ext uri="{BB962C8B-B14F-4D97-AF65-F5344CB8AC3E}">
        <p14:creationId xmlns:p14="http://schemas.microsoft.com/office/powerpoint/2010/main" val="270992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10204611" cy="823912"/>
          </a:xfrm>
        </p:spPr>
        <p:txBody>
          <a:bodyPr>
            <a:normAutofit/>
          </a:bodyPr>
          <a:lstStyle/>
          <a:p>
            <a:r>
              <a:rPr lang="nl-BE" dirty="0"/>
              <a:t>Risico op diabetes type 2 na zwangerschapsdiabetes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04611" cy="400800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600" dirty="0"/>
              <a:t>Kim C et al. (2002): van alle vrouwen met ZWDM evolueert tot 50% in de eerste 5 à 10 jaar na de bevalling naar T2DM.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600" dirty="0" err="1"/>
              <a:t>Bellamy</a:t>
            </a:r>
            <a:r>
              <a:rPr lang="nl-BE" sz="2600" dirty="0"/>
              <a:t> L et al. (2009): vrouwen met ZWDM hebben 7,5 x meer kans op diabetes dan vrouwen zonder ZWDM.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600" dirty="0" err="1"/>
              <a:t>Sivaraman</a:t>
            </a:r>
            <a:r>
              <a:rPr lang="nl-BE" sz="2600" dirty="0"/>
              <a:t> S. et al. (2013): na 5 jaar evolueert 7% naar T2DM; na 10 jaar 21%.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/>
              <a:t>Vounzoulaki</a:t>
            </a:r>
            <a:r>
              <a:rPr lang="en-US" sz="2600" dirty="0"/>
              <a:t> E. et al. (2020): meta-</a:t>
            </a:r>
            <a:r>
              <a:rPr lang="en-US" sz="2600" dirty="0" err="1"/>
              <a:t>analyse</a:t>
            </a:r>
            <a:r>
              <a:rPr lang="en-US" sz="2600" dirty="0"/>
              <a:t> </a:t>
            </a:r>
            <a:r>
              <a:rPr lang="en-US" sz="2600" dirty="0" err="1"/>
              <a:t>toont</a:t>
            </a:r>
            <a:r>
              <a:rPr lang="en-US" sz="2600" dirty="0"/>
              <a:t> </a:t>
            </a:r>
            <a:r>
              <a:rPr lang="en-US" sz="2600" dirty="0" err="1"/>
              <a:t>aan</a:t>
            </a:r>
            <a:r>
              <a:rPr lang="en-US" sz="2600" dirty="0"/>
              <a:t> </a:t>
            </a:r>
            <a:r>
              <a:rPr lang="en-US" sz="2600" dirty="0" err="1"/>
              <a:t>dat</a:t>
            </a:r>
            <a:r>
              <a:rPr lang="en-US" sz="2600" dirty="0"/>
              <a:t> </a:t>
            </a:r>
            <a:r>
              <a:rPr lang="en-US" sz="2600" dirty="0" err="1"/>
              <a:t>vrouwen</a:t>
            </a:r>
            <a:r>
              <a:rPr lang="en-US" sz="2600" dirty="0"/>
              <a:t> met </a:t>
            </a:r>
            <a:r>
              <a:rPr lang="en-US" sz="2600" dirty="0" err="1"/>
              <a:t>een</a:t>
            </a:r>
            <a:r>
              <a:rPr lang="en-US" sz="2600" dirty="0"/>
              <a:t> </a:t>
            </a:r>
            <a:r>
              <a:rPr lang="en-US" sz="2600" dirty="0" err="1"/>
              <a:t>voorgeschiedens</a:t>
            </a:r>
            <a:r>
              <a:rPr lang="en-US" sz="2600" dirty="0"/>
              <a:t> van </a:t>
            </a:r>
            <a:r>
              <a:rPr lang="en-US" sz="2600" dirty="0" err="1"/>
              <a:t>zwangerschapsdiabetes</a:t>
            </a:r>
            <a:r>
              <a:rPr lang="en-US" sz="2600" dirty="0"/>
              <a:t> </a:t>
            </a:r>
            <a:r>
              <a:rPr lang="en-US" sz="2600" dirty="0" err="1"/>
              <a:t>bijna</a:t>
            </a:r>
            <a:r>
              <a:rPr lang="en-US" sz="2600" dirty="0"/>
              <a:t> 10 x </a:t>
            </a:r>
            <a:r>
              <a:rPr lang="en-US" sz="2600" dirty="0" err="1"/>
              <a:t>meer</a:t>
            </a:r>
            <a:r>
              <a:rPr lang="en-US" sz="2600" dirty="0"/>
              <a:t> </a:t>
            </a:r>
            <a:r>
              <a:rPr lang="en-US" sz="2600" dirty="0" err="1"/>
              <a:t>kans</a:t>
            </a:r>
            <a:r>
              <a:rPr lang="en-US" sz="2600" dirty="0"/>
              <a:t> </a:t>
            </a:r>
            <a:r>
              <a:rPr lang="en-US" sz="2600" dirty="0" err="1"/>
              <a:t>hebben</a:t>
            </a:r>
            <a:r>
              <a:rPr lang="en-US" sz="2600" dirty="0"/>
              <a:t> om diabetes type 2 </a:t>
            </a:r>
            <a:r>
              <a:rPr lang="en-US" sz="2600" dirty="0" err="1"/>
              <a:t>te</a:t>
            </a:r>
            <a:r>
              <a:rPr lang="en-US" sz="2600" dirty="0"/>
              <a:t> </a:t>
            </a:r>
            <a:r>
              <a:rPr lang="en-US" sz="2600" dirty="0" err="1"/>
              <a:t>ontwikkelen</a:t>
            </a:r>
            <a:r>
              <a:rPr lang="en-US" sz="2600" dirty="0"/>
              <a:t>.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vrouwen</a:t>
            </a:r>
            <a:r>
              <a:rPr lang="en-US" dirty="0">
                <a:sym typeface="Wingdings" panose="05000000000000000000" pitchFamily="2" charset="2"/>
              </a:rPr>
              <a:t> die ZWDM </a:t>
            </a:r>
            <a:r>
              <a:rPr lang="en-US" dirty="0" err="1">
                <a:sym typeface="Wingdings" panose="05000000000000000000" pitchFamily="2" charset="2"/>
              </a:rPr>
              <a:t>hebben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gehad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hebben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sterk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verhoogd</a:t>
            </a:r>
            <a:r>
              <a:rPr lang="en-US" dirty="0">
                <a:sym typeface="Wingdings" panose="05000000000000000000" pitchFamily="2" charset="2"/>
              </a:rPr>
              <a:t> 	</a:t>
            </a:r>
            <a:r>
              <a:rPr lang="en-US" dirty="0" err="1">
                <a:sym typeface="Wingdings" panose="05000000000000000000" pitchFamily="2" charset="2"/>
              </a:rPr>
              <a:t>risico</a:t>
            </a:r>
            <a:r>
              <a:rPr lang="en-US" dirty="0">
                <a:sym typeface="Wingdings" panose="05000000000000000000" pitchFamily="2" charset="2"/>
              </a:rPr>
              <a:t> om later in </a:t>
            </a:r>
            <a:r>
              <a:rPr lang="en-US" dirty="0" err="1">
                <a:sym typeface="Wingdings" panose="05000000000000000000" pitchFamily="2" charset="2"/>
              </a:rPr>
              <a:t>hun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leven</a:t>
            </a:r>
            <a:r>
              <a:rPr lang="en-US" dirty="0">
                <a:sym typeface="Wingdings" panose="05000000000000000000" pitchFamily="2" charset="2"/>
              </a:rPr>
              <a:t> diabetes type 2 </a:t>
            </a:r>
            <a:r>
              <a:rPr lang="en-US" dirty="0" err="1">
                <a:sym typeface="Wingdings" panose="05000000000000000000" pitchFamily="2" charset="2"/>
              </a:rPr>
              <a:t>te</a:t>
            </a:r>
            <a:r>
              <a:rPr lang="en-US" dirty="0">
                <a:sym typeface="Wingdings" panose="05000000000000000000" pitchFamily="2" charset="2"/>
              </a:rPr>
              <a:t> 	</a:t>
            </a:r>
            <a:r>
              <a:rPr lang="en-US" dirty="0" err="1">
                <a:sym typeface="Wingdings" panose="05000000000000000000" pitchFamily="2" charset="2"/>
              </a:rPr>
              <a:t>ontwikkelen</a:t>
            </a:r>
            <a:r>
              <a:rPr lang="en-US" dirty="0">
                <a:sym typeface="Wingdings" panose="05000000000000000000" pitchFamily="2" charset="2"/>
              </a:rPr>
              <a:t>!</a:t>
            </a:r>
          </a:p>
          <a:p>
            <a:r>
              <a:rPr lang="en-US" dirty="0">
                <a:sym typeface="Wingdings" panose="05000000000000000000" pitchFamily="2" charset="2"/>
              </a:rPr>
              <a:t>	 </a:t>
            </a:r>
            <a:r>
              <a:rPr lang="en-US" dirty="0" err="1">
                <a:sym typeface="Wingdings" panose="05000000000000000000" pitchFamily="2" charset="2"/>
              </a:rPr>
              <a:t>vormen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een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unieke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doelgroep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preventie</a:t>
            </a:r>
            <a:r>
              <a:rPr lang="en-US" dirty="0">
                <a:sym typeface="Wingdings" panose="05000000000000000000" pitchFamily="2" charset="2"/>
              </a:rPr>
              <a:t> van diabetes type 2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44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1109" y="991050"/>
            <a:ext cx="7583331" cy="823912"/>
          </a:xfrm>
        </p:spPr>
        <p:txBody>
          <a:bodyPr/>
          <a:lstStyle/>
          <a:p>
            <a:r>
              <a:rPr lang="nl-BE" dirty="0"/>
              <a:t>Preventie van diabetes type 2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04611" cy="4180886"/>
          </a:xfrm>
        </p:spPr>
        <p:txBody>
          <a:bodyPr>
            <a:normAutofit/>
          </a:bodyPr>
          <a:lstStyle/>
          <a:p>
            <a:r>
              <a:rPr lang="nl-BE" dirty="0"/>
              <a:t>Goed nieuws! Diabetes type 2 kan voorkomen worden bij personen met een verhoogd risico zoals vrouwen met ZWDM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Gezonde leefstijl doet risico op T2DM bij personen met een verhoogd risico op 3 jaar tijd dalen met 50-60% (</a:t>
            </a:r>
            <a:r>
              <a:rPr lang="nl-BE" dirty="0" err="1"/>
              <a:t>Ratner</a:t>
            </a:r>
            <a:r>
              <a:rPr lang="nl-BE" dirty="0"/>
              <a:t> R. et al. 2007)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dirty="0" err="1"/>
              <a:t>Subanalyse</a:t>
            </a:r>
            <a:r>
              <a:rPr lang="nl-BE" dirty="0"/>
              <a:t> bij vrouwen met voorgeschiedenis van ZWDM </a:t>
            </a:r>
            <a:r>
              <a:rPr lang="nl-BE" dirty="0">
                <a:sym typeface="Wingdings" panose="05000000000000000000" pitchFamily="2" charset="2"/>
              </a:rPr>
              <a:t> </a:t>
            </a:r>
            <a:r>
              <a:rPr lang="nl-BE" dirty="0" err="1">
                <a:sym typeface="Wingdings" panose="05000000000000000000" pitchFamily="2" charset="2"/>
              </a:rPr>
              <a:t>risicoreducatie</a:t>
            </a:r>
            <a:r>
              <a:rPr lang="nl-BE" dirty="0">
                <a:sym typeface="Wingdings" panose="05000000000000000000" pitchFamily="2" charset="2"/>
              </a:rPr>
              <a:t> van 53% na 3 jaar (</a:t>
            </a:r>
            <a:r>
              <a:rPr lang="nl-BE" dirty="0" err="1">
                <a:sym typeface="Wingdings" panose="05000000000000000000" pitchFamily="2" charset="2"/>
              </a:rPr>
              <a:t>Ratner</a:t>
            </a:r>
            <a:r>
              <a:rPr lang="nl-BE" dirty="0">
                <a:sym typeface="Wingdings" panose="05000000000000000000" pitchFamily="2" charset="2"/>
              </a:rPr>
              <a:t> R et al. 2008)</a:t>
            </a:r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nl-BE" dirty="0">
                <a:sym typeface="Wingdings" panose="05000000000000000000" pitchFamily="2" charset="2"/>
              </a:rPr>
              <a:t>Lange termijn follow-up bij vrouwen met ZWDM  risicoreductie van 35% na 10 jaar (</a:t>
            </a:r>
            <a:r>
              <a:rPr lang="nl-BE" dirty="0" err="1">
                <a:sym typeface="Wingdings" panose="05000000000000000000" pitchFamily="2" charset="2"/>
              </a:rPr>
              <a:t>Aroda</a:t>
            </a:r>
            <a:r>
              <a:rPr lang="nl-BE" dirty="0">
                <a:sym typeface="Wingdings" panose="05000000000000000000" pitchFamily="2" charset="2"/>
              </a:rPr>
              <a:t> V. et al. 2015)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2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C490828-D96B-4E5D-BE29-5835F5A51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03EA675-940A-8946-BEC4-26FE1E4C33B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279323-90FE-4CF7-AC28-A4D24D12E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EDB9A6A-D7DA-3C4E-B666-781687EB9096}" type="datetime1">
              <a:rPr lang="en-US" smtClean="0"/>
              <a:t>2/21/2022</a:t>
            </a:fld>
            <a:endParaRPr lang="en-US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EF8ACFF-52D9-4F68-9AB9-798AD37D7E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besluit</a:t>
            </a:r>
            <a:endParaRPr lang="en-US" dirty="0"/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4344640-CB0F-441F-8FDF-81C21499193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271109" y="2088000"/>
            <a:ext cx="10204611" cy="3886080"/>
          </a:xfrm>
        </p:spPr>
        <p:txBody>
          <a:bodyPr>
            <a:normAutofit fontScale="85000" lnSpcReduction="20000"/>
          </a:bodyPr>
          <a:lstStyle/>
          <a:p>
            <a:r>
              <a:rPr lang="nl-BE" dirty="0"/>
              <a:t>Vrouwen met voorgeschiedenis van ZWDM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hebben een sterk verhoogd risico op T2DM;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dirty="0"/>
              <a:t>kunnen via gezonde leefstijl hun risico op T2DM doen dalen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BE" dirty="0"/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Regelmatige opvolging is cruciaal om de risicofactoren voor diabetes en cardiovasculaire problemen tijdig aan te pakken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Jaarlijkse controle is cruciaal om diabetes vroegtijdig op te sporen en een adequate behandeling op te starten.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= gezondheidswinst op verschillende niveaus</a:t>
            </a:r>
          </a:p>
          <a:p>
            <a:pPr marL="457200" indent="-457200">
              <a:buFont typeface="Wingdings" panose="05000000000000000000" pitchFamily="2" charset="2"/>
              <a:buChar char="à"/>
            </a:pPr>
            <a:r>
              <a:rPr lang="nl-BE" dirty="0">
                <a:sym typeface="Wingdings" panose="05000000000000000000" pitchFamily="2" charset="2"/>
              </a:rPr>
              <a:t>Probleem: tot voor Zoet zwanger ontbrak deze opvolging waardoor belangrijke kansen voor preventie gemist werden.</a:t>
            </a:r>
            <a:endParaRPr lang="en-US" dirty="0"/>
          </a:p>
        </p:txBody>
      </p:sp>
      <p:pic>
        <p:nvPicPr>
          <p:cNvPr id="15" name="Tijdelijke aanduiding voor inhoud 7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82D377B-3AAF-4594-A565-3AEB3D18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007" y="5810099"/>
            <a:ext cx="2059780" cy="82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0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2CC023-7A87-794A-8D3A-0F0409FE9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3026" y="2193113"/>
            <a:ext cx="7771075" cy="3151244"/>
          </a:xfrm>
        </p:spPr>
        <p:txBody>
          <a:bodyPr>
            <a:normAutofit/>
          </a:bodyPr>
          <a:lstStyle/>
          <a:p>
            <a:r>
              <a:rPr lang="nl-BE" dirty="0"/>
              <a:t>Meer info?</a:t>
            </a:r>
            <a:br>
              <a:rPr lang="nl-BE" dirty="0"/>
            </a:br>
            <a:endParaRPr lang="nl-BE" dirty="0"/>
          </a:p>
          <a:p>
            <a:r>
              <a:rPr lang="nl-BE" sz="2400" dirty="0">
                <a:hlinkClick r:id="rId2"/>
              </a:rPr>
              <a:t>www.zoetzwanger.be</a:t>
            </a:r>
            <a:br>
              <a:rPr lang="nl-BE" sz="2400" dirty="0"/>
            </a:br>
            <a:br>
              <a:rPr lang="nl-BE" sz="2400" dirty="0"/>
            </a:br>
            <a:r>
              <a:rPr lang="nl-BE" sz="2400" dirty="0">
                <a:hlinkClick r:id="rId3"/>
              </a:rPr>
              <a:t>project@zoetzwanger.be</a:t>
            </a:r>
            <a:endParaRPr lang="nl-BE" sz="2400" dirty="0"/>
          </a:p>
          <a:p>
            <a:endParaRPr lang="nl-BE" sz="2400" dirty="0"/>
          </a:p>
          <a:p>
            <a:r>
              <a:rPr lang="nl-BE" sz="2400" dirty="0"/>
              <a:t>Tel: 09 242 85 33</a:t>
            </a:r>
            <a:endParaRPr lang="en-US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9C2AD-A964-8E4A-ABE3-BE60AB8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E201-CC5F-DB47-A2CB-6AC297DC9651}" type="datetime1">
              <a:rPr lang="en-US" smtClean="0"/>
              <a:t>2/21/2022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8351FC-7C66-8441-8102-38BDAF925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F4B2-BECE-D84E-BEE6-BE405038AB0F}" type="slidenum">
              <a:rPr lang="en-US" smtClean="0"/>
              <a:t>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97C97-E8E9-D04D-AD2D-35B40828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DBE4A5B7-1E1E-49EF-8403-40CEE58D2F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9429" y="115760"/>
            <a:ext cx="4530570" cy="181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888359"/>
      </p:ext>
    </p:extLst>
  </p:cSld>
  <p:clrMapOvr>
    <a:masterClrMapping/>
  </p:clrMapOvr>
</p:sld>
</file>

<file path=ppt/theme/theme1.xml><?xml version="1.0" encoding="utf-8"?>
<a:theme xmlns:a="http://schemas.openxmlformats.org/drawingml/2006/main" name="Start Slide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 - zwart-wit en FOTO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AB-theme" id="{CB793BE7-9281-804D-80AF-414B9A37CA44}" vid="{EB208EB0-650B-424E-9C2F-02340CA5CBE0}"/>
    </a:ext>
  </a:extLst>
</a:theme>
</file>

<file path=ppt/theme/theme3.xml><?xml version="1.0" encoding="utf-8"?>
<a:theme xmlns:a="http://schemas.openxmlformats.org/drawingml/2006/main" name="Title Slide - wit 2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itle Slide - blauw - basis">
  <a:themeElements>
    <a:clrScheme name="DIAB-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ADDE"/>
      </a:accent1>
      <a:accent2>
        <a:srgbClr val="FFFFFF"/>
      </a:accent2>
      <a:accent3>
        <a:srgbClr val="24ADDE"/>
      </a:accent3>
      <a:accent4>
        <a:srgbClr val="24ADDE"/>
      </a:accent4>
      <a:accent5>
        <a:srgbClr val="24ADDE"/>
      </a:accent5>
      <a:accent6>
        <a:srgbClr val="24ADDE"/>
      </a:accent6>
      <a:hlink>
        <a:srgbClr val="C0C0C0"/>
      </a:hlink>
      <a:folHlink>
        <a:srgbClr val="24ADD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Slide - wit 3 - basis">
  <a:themeElements>
    <a:clrScheme name="DIAB-col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FFFFFF"/>
      </a:accent2>
      <a:accent3>
        <a:srgbClr val="00B1EB"/>
      </a:accent3>
      <a:accent4>
        <a:srgbClr val="00B1EB"/>
      </a:accent4>
      <a:accent5>
        <a:srgbClr val="00B1EB"/>
      </a:accent5>
      <a:accent6>
        <a:srgbClr val="00B1EB"/>
      </a:accent6>
      <a:hlink>
        <a:srgbClr val="FFFFFF"/>
      </a:hlink>
      <a:folHlink>
        <a:srgbClr val="00B1EB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Eind Slide">
  <a:themeElements>
    <a:clrScheme name="DIAB-colo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4ADDE"/>
      </a:accent1>
      <a:accent2>
        <a:srgbClr val="FFFFFF"/>
      </a:accent2>
      <a:accent3>
        <a:srgbClr val="24ADDE"/>
      </a:accent3>
      <a:accent4>
        <a:srgbClr val="24ADDE"/>
      </a:accent4>
      <a:accent5>
        <a:srgbClr val="24ADDE"/>
      </a:accent5>
      <a:accent6>
        <a:srgbClr val="24ADDE"/>
      </a:accent6>
      <a:hlink>
        <a:srgbClr val="C0C0C0"/>
      </a:hlink>
      <a:folHlink>
        <a:srgbClr val="24ADD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30F6D0E7BAF46AAE393B6CF7C5BC8" ma:contentTypeVersion="11" ma:contentTypeDescription="Een nieuw document maken." ma:contentTypeScope="" ma:versionID="e6bfa2a851eb40dec8f5b2479c2beed9">
  <xsd:schema xmlns:xsd="http://www.w3.org/2001/XMLSchema" xmlns:xs="http://www.w3.org/2001/XMLSchema" xmlns:p="http://schemas.microsoft.com/office/2006/metadata/properties" xmlns:ns2="bf35a6a1-d897-4fda-8108-ceff8fa53ba0" xmlns:ns3="5db5ac26-03c1-4709-98f6-1f866adc2a83" targetNamespace="http://schemas.microsoft.com/office/2006/metadata/properties" ma:root="true" ma:fieldsID="c0316eb6b1175c024ca9debd72c48054" ns2:_="" ns3:_="">
    <xsd:import namespace="bf35a6a1-d897-4fda-8108-ceff8fa53ba0"/>
    <xsd:import namespace="5db5ac26-03c1-4709-98f6-1f866adc2a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5a6a1-d897-4fda-8108-ceff8fa53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5ac26-03c1-4709-98f6-1f866adc2a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4B5D99-C4B5-4EDC-B1D6-C01CD4485D5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36BA6E0-C69F-4C1E-9381-3325F3A73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C45660-8B68-4E1B-B57F-C3964AE1B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5a6a1-d897-4fda-8108-ceff8fa53ba0"/>
    <ds:schemaRef ds:uri="5db5ac26-03c1-4709-98f6-1f866adc2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DIAB-theme</Template>
  <TotalTime>590</TotalTime>
  <Words>482</Words>
  <Application>Microsoft Office PowerPoint</Application>
  <PresentationFormat>Breedbeeld</PresentationFormat>
  <Paragraphs>57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Diatitels</vt:lpstr>
      </vt:variant>
      <vt:variant>
        <vt:i4>8</vt:i4>
      </vt:variant>
    </vt:vector>
  </HeadingPairs>
  <TitlesOfParts>
    <vt:vector size="19" baseType="lpstr">
      <vt:lpstr>Arial</vt:lpstr>
      <vt:lpstr>Arial Black</vt:lpstr>
      <vt:lpstr>Calibri</vt:lpstr>
      <vt:lpstr>System Font</vt:lpstr>
      <vt:lpstr>Wingdings</vt:lpstr>
      <vt:lpstr>Start Slide - basis</vt:lpstr>
      <vt:lpstr>Title Slide - zwart-wit en FOTO - basis</vt:lpstr>
      <vt:lpstr>Title Slide - wit 2 - basis</vt:lpstr>
      <vt:lpstr>Title Slide - blauw - basis</vt:lpstr>
      <vt:lpstr>Title Slide - wit 3 - basis</vt:lpstr>
      <vt:lpstr>Eind Slide</vt:lpstr>
      <vt:lpstr>PowerPoint-presentatie</vt:lpstr>
      <vt:lpstr>Zoet zwanger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Sven Criel</dc:creator>
  <cp:lastModifiedBy>Sabine Verstraete</cp:lastModifiedBy>
  <cp:revision>100</cp:revision>
  <cp:lastPrinted>2020-07-08T13:56:29Z</cp:lastPrinted>
  <dcterms:created xsi:type="dcterms:W3CDTF">2020-04-27T11:24:30Z</dcterms:created>
  <dcterms:modified xsi:type="dcterms:W3CDTF">2022-02-21T13:29:02Z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0x01010088A30F6D0E7BAF46AAE393B6CF7C5BC8</vt:lpwstr>
  </property>
  <property fmtid="{D5CDD505-2E9C-101B-9397-08002B2CF9AE}" pid="3" name="Order">
    <vt:r8>100</vt:r8>
  </property>
</Properties>
</file>