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660" r:id="rId5"/>
    <p:sldMasterId id="2147483699" r:id="rId6"/>
    <p:sldMasterId id="2147483681" r:id="rId7"/>
    <p:sldMasterId id="2147483711" r:id="rId8"/>
    <p:sldMasterId id="2147483733" r:id="rId9"/>
  </p:sldMasterIdLst>
  <p:notesMasterIdLst>
    <p:notesMasterId r:id="rId21"/>
  </p:notesMasterIdLst>
  <p:handoutMasterIdLst>
    <p:handoutMasterId r:id="rId22"/>
  </p:handoutMasterIdLst>
  <p:sldIdLst>
    <p:sldId id="271" r:id="rId10"/>
    <p:sldId id="267" r:id="rId11"/>
    <p:sldId id="303" r:id="rId12"/>
    <p:sldId id="304" r:id="rId13"/>
    <p:sldId id="302" r:id="rId14"/>
    <p:sldId id="305" r:id="rId15"/>
    <p:sldId id="307" r:id="rId16"/>
    <p:sldId id="306" r:id="rId17"/>
    <p:sldId id="309" r:id="rId18"/>
    <p:sldId id="308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9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56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Verstraete" userId="889720ee-a9ad-46da-90bb-827368262930" providerId="ADAL" clId="{F6FC11B9-31AF-4203-940A-FA8447FF7F60}"/>
    <pc:docChg chg="custSel modSld">
      <pc:chgData name="Sabine Verstraete" userId="889720ee-a9ad-46da-90bb-827368262930" providerId="ADAL" clId="{F6FC11B9-31AF-4203-940A-FA8447FF7F60}" dt="2022-02-21T14:02:10.282" v="51" actId="27636"/>
      <pc:docMkLst>
        <pc:docMk/>
      </pc:docMkLst>
      <pc:sldChg chg="modSp mod">
        <pc:chgData name="Sabine Verstraete" userId="889720ee-a9ad-46da-90bb-827368262930" providerId="ADAL" clId="{F6FC11B9-31AF-4203-940A-FA8447FF7F60}" dt="2022-02-21T14:01:46.068" v="49" actId="5793"/>
        <pc:sldMkLst>
          <pc:docMk/>
          <pc:sldMk cId="1777307091" sldId="307"/>
        </pc:sldMkLst>
        <pc:spChg chg="mod">
          <ac:chgData name="Sabine Verstraete" userId="889720ee-a9ad-46da-90bb-827368262930" providerId="ADAL" clId="{F6FC11B9-31AF-4203-940A-FA8447FF7F60}" dt="2022-02-21T14:01:46.068" v="49" actId="5793"/>
          <ac:spMkLst>
            <pc:docMk/>
            <pc:sldMk cId="1777307091" sldId="307"/>
            <ac:spMk id="12" creationId="{24344640-CB0F-441F-8FDF-81C21499193F}"/>
          </ac:spMkLst>
        </pc:spChg>
      </pc:sldChg>
      <pc:sldChg chg="modSp mod">
        <pc:chgData name="Sabine Verstraete" userId="889720ee-a9ad-46da-90bb-827368262930" providerId="ADAL" clId="{F6FC11B9-31AF-4203-940A-FA8447FF7F60}" dt="2022-02-21T14:02:10.282" v="51" actId="27636"/>
        <pc:sldMkLst>
          <pc:docMk/>
          <pc:sldMk cId="759409233" sldId="308"/>
        </pc:sldMkLst>
        <pc:spChg chg="mod">
          <ac:chgData name="Sabine Verstraete" userId="889720ee-a9ad-46da-90bb-827368262930" providerId="ADAL" clId="{F6FC11B9-31AF-4203-940A-FA8447FF7F60}" dt="2022-02-21T14:02:10.282" v="51" actId="27636"/>
          <ac:spMkLst>
            <pc:docMk/>
            <pc:sldMk cId="759409233" sldId="308"/>
            <ac:spMk id="12" creationId="{24344640-CB0F-441F-8FDF-81C2149919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061085-0061-6648-978E-BD8561C7C8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8ACB2-EA3E-A645-8AF3-ECCE53FC59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A73CA-ABE0-3244-896F-8854AA432E5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613B2-099D-1B42-AB0D-7062E01EF9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947F8-DA60-A64C-BDFF-6694E83D79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CD5AE-562C-0742-9D29-5B3A84659E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55031-86A2-694C-BADD-4A846F84D2A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5F431-0BAF-3B40-969B-5952632FF7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8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0505AC-0F46-3943-858A-CF21C848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40D3126-1DE0-BC40-AD82-9887ED08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A9115D78-CF1D-D447-B0CC-446139859351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291DEB7C-FC67-B34A-BC87-3559A1496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1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KIND zw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323FC-02E2-4242-A6DD-40BEFE427E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4A62E14-1406-EA4B-9845-2F187526B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FB16-B842-0A40-816D-DE736918E7C9}" type="datetime1">
              <a:rPr lang="en-US" smtClean="0"/>
              <a:t>2/21/2022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8901926-31A0-C145-B666-CC0766FB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D87E2139-E797-DD44-86C6-499BDA70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0B1F4-3FE5-0E48-8338-21533684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AF9BC4-3693-9148-9E10-083265D9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635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KIND zw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272775-98A1-C843-9B0D-C9BB78896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1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KIND zw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F15F0-CDCB-5D48-B2EB-2AA641BF4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4A62E14-1406-EA4B-9845-2F187526B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FB16-B842-0A40-816D-DE736918E7C9}" type="datetime1">
              <a:rPr lang="en-US" smtClean="0"/>
              <a:t>2/21/2022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8901926-31A0-C145-B666-CC0766FB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D87E2139-E797-DD44-86C6-499BDA70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0B1F4-3FE5-0E48-8338-21533684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AF9BC4-3693-9148-9E10-083265D9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37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KIND zw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D89B76-EAB6-C04F-BA00-93A3C571E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7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IRKEL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F6FB40-E7F9-1442-B317-F9BD00768D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71D39-D68F-9748-A1B8-140D3D354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216A-F3AF-D54E-AEB6-030EECB16AF3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19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AIM 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3E62E7-D5F3-1246-BA8D-290D8372C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44EE973-AA49-744D-88FD-14CF060BFAE7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AIM wit - MA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9DB447-F44C-3648-A431-42D92F148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44EE973-AA49-744D-88FD-14CF060BFAE7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49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AIM wit - VRO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737DFD-7041-1C4A-8901-1A711D378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44EE973-AA49-744D-88FD-14CF060BFAE7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40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AIM wit - KI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EA1797-333F-0D4A-8BF0-8808D6C4CD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44EE973-AA49-744D-88FD-14CF060BFAE7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82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2 -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CF660F3-F08D-284C-85DE-A1BD0E43B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E31231-1267-9C49-9B7C-18342BAE1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/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4270E04-9647-A24F-9E50-DDEEB4F62E2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4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N zw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46E8F8-F550-C64F-A4E1-22D63B0A3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4A62E14-1406-EA4B-9845-2F187526B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FB16-B842-0A40-816D-DE736918E7C9}" type="datetime1">
              <a:rPr lang="en-US" smtClean="0"/>
              <a:t>2/21/2022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8901926-31A0-C145-B666-CC0766FB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D87E2139-E797-DD44-86C6-499BDA70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0B1F4-3FE5-0E48-8338-21533684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AF9BC4-3693-9148-9E10-083265D9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744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2 - 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91591-6A97-3E48-80A1-46D0B2AA6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CF660F3-F08D-284C-85DE-A1BD0E43B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E31231-1267-9C49-9B7C-18342BAE1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/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4270E04-9647-A24F-9E50-DDEEB4F62E2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05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2 - VRO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DDBF69-4C83-4046-9153-355F086AE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CF660F3-F08D-284C-85DE-A1BD0E43B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E31231-1267-9C49-9B7C-18342BAE1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/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4270E04-9647-A24F-9E50-DDEEB4F62E2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0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2 - K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7B9CD0-0EA5-BE48-907A-14A236140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CF660F3-F08D-284C-85DE-A1BD0E43B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E31231-1267-9C49-9B7C-18342BAE1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/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4270E04-9647-A24F-9E50-DDEEB4F62E2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89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CE3D53-3F8E-EE44-9E74-2626397E5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46B28E-E806-CB44-AFA6-CAD68AEFA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DF4D6DF-7A84-6941-ABA6-2BD856036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75606D-6FDD-EA42-9E96-CAB965D82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E06B4D2-57D4-9B41-A381-B2E0A36B5E93}" type="datetime1">
              <a:rPr lang="en-US" smtClean="0"/>
              <a:t>2/21/2022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6502D34-7296-E443-B7A0-CD774579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58" y="1327868"/>
            <a:ext cx="8924014" cy="178109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1E9C8A9-5E68-CA4E-B528-5585A0C6C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6052" y="3151804"/>
            <a:ext cx="7617520" cy="1567679"/>
          </a:xfrm>
        </p:spPr>
        <p:txBody>
          <a:bodyPr/>
          <a:lstStyle>
            <a:lvl1pPr marL="0" indent="0" algn="l">
              <a:buNone/>
              <a:defRPr sz="2400" b="1" i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54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3 - dubbel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FFCA341-871A-224D-AF19-7E38741998CB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DAD639-54E5-C442-9C89-EB5F7595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13D77DB-BCD7-E64B-A60D-8F6935345D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5157787" cy="3490283"/>
          </a:xfr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D617DB0-FCD4-3E41-90D7-E1718EF3B7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3521" y="99105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1E3EB4-6D5E-E64B-B4C1-D0F614C5B3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03521" y="2088000"/>
            <a:ext cx="5183188" cy="3490283"/>
          </a:xfr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974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3 - enkel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DAD639-54E5-C442-9C89-EB5F7595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13D77DB-BCD7-E64B-A60D-8F6935345D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5157787" cy="3490284"/>
          </a:xfrm>
        </p:spPr>
        <p:txBody>
          <a:bodyPr lIns="90000"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81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 3 - 1 kolom 1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CF01E58-8548-9942-94CB-E6FB53435A0F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DAD639-54E5-C442-9C89-EB5F7595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13D77DB-BCD7-E64B-A60D-8F6935345D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0800" y="2088000"/>
            <a:ext cx="5157787" cy="3490284"/>
          </a:xfrm>
        </p:spPr>
        <p:txBody>
          <a:bodyPr lIns="90000"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AF8913-852F-F649-8C62-08E5C9B46F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9588" y="749808"/>
            <a:ext cx="4068000" cy="532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9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 3 - 1 kolom 4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43AADC2-B725-694F-AA5B-D0BD3CC85985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DAD639-54E5-C442-9C89-EB5F7595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13D77DB-BCD7-E64B-A60D-8F6935345D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0800" y="2088000"/>
            <a:ext cx="5157787" cy="3490284"/>
          </a:xfrm>
        </p:spPr>
        <p:txBody>
          <a:bodyPr lIns="90000"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5076AE2-FA53-EF44-AF83-FD4B46947D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72000" y="758952"/>
            <a:ext cx="2520000" cy="252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AE988BA-138E-7F4B-9685-8B31A073E8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88088" y="758952"/>
            <a:ext cx="2520000" cy="252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63F5DF3-5187-C841-84F8-532E86CE2D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72000" y="3573016"/>
            <a:ext cx="2520000" cy="252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6CB3C09-13E8-6B4D-91C5-D72AB6BA21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8088" y="3573016"/>
            <a:ext cx="2520000" cy="252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3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E6771-EC6F-7A40-9FE1-55AD3A9E268F}"/>
              </a:ext>
            </a:extLst>
          </p:cNvPr>
          <p:cNvSpPr txBox="1"/>
          <p:nvPr userDrawn="1"/>
        </p:nvSpPr>
        <p:spPr>
          <a:xfrm>
            <a:off x="2560320" y="4398264"/>
            <a:ext cx="706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chemeClr val="accent1"/>
                </a:solidFill>
                <a:latin typeface="+mj-lt"/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609852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N zw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3A64B6-F8C5-2C41-80A2-9C394B4E8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4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N zw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47B17-4CF9-0044-8090-2393D8EAA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4A62E14-1406-EA4B-9845-2F187526B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FB16-B842-0A40-816D-DE736918E7C9}" type="datetime1">
              <a:rPr lang="en-US" smtClean="0"/>
              <a:t>2/21/2022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8901926-31A0-C145-B666-CC0766FB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D87E2139-E797-DD44-86C6-499BDA70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0B1F4-3FE5-0E48-8338-21533684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AF9BC4-3693-9148-9E10-083265D9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719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N zw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E12A82-996C-B141-85BD-5B2815094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1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VROUW zw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7E7A36-D7A4-0648-88A2-101D6BD15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71D39-D68F-9748-A1B8-140D3D354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8FC2-B1C3-5E4F-9E82-057F8D3B7800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ROUW zw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764D83-03A9-5E4C-B070-E71290D9A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1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VROUW zw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A0BFB0-91B6-634D-B965-2F50626F8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71D39-D68F-9748-A1B8-140D3D354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8FC2-B1C3-5E4F-9E82-057F8D3B7800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5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ROUW zw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6E6FA9-D94C-E746-ACEE-70CDD355F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7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72EC5D-0A96-4E46-AC6D-F09530029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8BF326-2D8E-D54B-91D7-BD1E01070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732D9F33-A280-364A-9CC6-7A89A748BD1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183C146-E3FC-914B-809B-3D569313A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8F7080-714A-8141-A5EF-A8A47949C6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1C2D4-E270-654F-8E9F-1274C16DD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C7DCD-B95E-1449-93B1-223FA895B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14A97-7C68-EF48-AB63-D3098853FB25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D27B6-9150-C14C-8317-37B31EB10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7A2099-4190-814B-9D7F-A14156478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DAB4170A-E76F-1644-9648-0ECD734A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2557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716" r:id="rId3"/>
    <p:sldLayoutId id="2147483717" r:id="rId4"/>
    <p:sldLayoutId id="2147483678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679" r:id="rId13"/>
    <p:sldLayoutId id="2147483695" r:id="rId14"/>
    <p:sldLayoutId id="2147483725" r:id="rId15"/>
    <p:sldLayoutId id="2147483726" r:id="rId16"/>
    <p:sldLayoutId id="214748372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172F2-D784-3E45-8931-8A77A6F9D3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874BD28-DC2F-A147-A28C-6805E9B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72EC5D-0A96-4E46-AC6D-F09530029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Title Placeholder 7">
            <a:extLst>
              <a:ext uri="{FF2B5EF4-FFF2-40B4-BE49-F238E27FC236}">
                <a16:creationId xmlns:a16="http://schemas.microsoft.com/office/drawing/2014/main" id="{17F36A23-ABBF-9D40-A285-357A00EE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8BF326-2D8E-D54B-91D7-BD1E01070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B7D2A26-E338-3C40-8342-36F192461E4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183C146-E3FC-914B-809B-3D569313A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9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28" r:id="rId2"/>
    <p:sldLayoutId id="2147483729" r:id="rId3"/>
    <p:sldLayoutId id="2147483730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stem Font"/>
        <a:buChar char="⁃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⁃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⁃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⁃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⁃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874BD28-DC2F-A147-A28C-6805E9B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72EC5D-0A96-4E46-AC6D-F09530029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9A6BD7CA-36C8-9B4F-B928-9040BA199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itle Placeholder 7">
            <a:extLst>
              <a:ext uri="{FF2B5EF4-FFF2-40B4-BE49-F238E27FC236}">
                <a16:creationId xmlns:a16="http://schemas.microsoft.com/office/drawing/2014/main" id="{17F36A23-ABBF-9D40-A285-357A00EE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8BF326-2D8E-D54B-91D7-BD1E01070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1953AF7F-BF0B-E647-9C80-85B25993E451}" type="datetime1">
              <a:rPr lang="en-US" smtClean="0"/>
              <a:t>2/21/2022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System Font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29DB60-120C-074F-9310-33E9B8C22F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72EC5D-0A96-4E46-AC6D-F09530029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8BF326-2D8E-D54B-91D7-BD1E01070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023A54B3-4B81-224C-9582-D70C3FE7B2FF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183C146-E3FC-914B-809B-3D569313A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25C441-9926-424B-B733-D9AEFBAC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E9E8B9-1A60-094E-9CE7-8E360F49A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67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System Font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CED06C-03F4-9842-B7A0-6B2063F5FA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6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System Font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halt2diabetes.be/" TargetMode="Externa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oject@zoetzwanger.be" TargetMode="External"/><Relationship Id="rId2" Type="http://schemas.openxmlformats.org/officeDocument/2006/relationships/hyperlink" Target="http://www.zoetzwanger.be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oject@zoetzwanger.b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egistratie.zoetzwanger.be/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D3402C-3B82-3641-B19C-8715DFCEB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99F0C-9CDB-C94A-B1D3-D395615C7C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685B0A-977A-0C44-AC21-246E9886FBE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CC413-8DF2-4644-82FB-39C5EA4BC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NAAM DOCUMENT</a:t>
            </a:r>
          </a:p>
        </p:txBody>
      </p:sp>
    </p:spTree>
    <p:extLst>
      <p:ext uri="{BB962C8B-B14F-4D97-AF65-F5344CB8AC3E}">
        <p14:creationId xmlns:p14="http://schemas.microsoft.com/office/powerpoint/2010/main" val="51872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5510691" cy="823912"/>
          </a:xfrm>
        </p:spPr>
        <p:txBody>
          <a:bodyPr/>
          <a:lstStyle/>
          <a:p>
            <a:r>
              <a:rPr lang="nl-BE" dirty="0"/>
              <a:t>Wat na de registratie? (2)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9960771" cy="4180886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jaarlijks een brief/e-mail verstuurd met het advies langs te gaan bij de huisarts voor een controle van bloedsuikerwaarden via een nuchtere veneuze bloedafname. De resultaten worden via een feedbackfiche opgevraagd.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ontvangt</a:t>
            </a:r>
            <a:r>
              <a:rPr lang="en-US" dirty="0"/>
              <a:t> de vrouw </a:t>
            </a:r>
            <a:r>
              <a:rPr lang="en-US" dirty="0" err="1"/>
              <a:t>wiens</a:t>
            </a:r>
            <a:r>
              <a:rPr lang="en-US" dirty="0"/>
              <a:t> e-</a:t>
            </a:r>
            <a:r>
              <a:rPr lang="en-US" dirty="0" err="1"/>
              <a:t>mailadres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/>
              <a:t>meegegeven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registratie</a:t>
            </a:r>
            <a:r>
              <a:rPr lang="en-US" dirty="0"/>
              <a:t> </a:t>
            </a:r>
            <a:r>
              <a:rPr lang="en-US" dirty="0" err="1"/>
              <a:t>regelmatig</a:t>
            </a:r>
            <a:r>
              <a:rPr lang="en-US" dirty="0"/>
              <a:t> </a:t>
            </a:r>
            <a:r>
              <a:rPr lang="en-US" dirty="0" err="1"/>
              <a:t>nieuwsbrieven</a:t>
            </a:r>
            <a:r>
              <a:rPr lang="en-US" dirty="0"/>
              <a:t> met </a:t>
            </a:r>
            <a:r>
              <a:rPr lang="en-US" dirty="0" err="1"/>
              <a:t>leefstijltips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preventie</a:t>
            </a:r>
            <a:r>
              <a:rPr lang="en-US" dirty="0"/>
              <a:t> van diabetes type 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Vrouwen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HALT2Diabetesregio’s, </a:t>
            </a:r>
            <a:r>
              <a:rPr lang="en-US" dirty="0" err="1"/>
              <a:t>krijgen</a:t>
            </a:r>
            <a:r>
              <a:rPr lang="en-US" dirty="0"/>
              <a:t> de </a:t>
            </a:r>
            <a:r>
              <a:rPr lang="en-US" dirty="0" err="1"/>
              <a:t>mogelijkheid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schrijven</a:t>
            </a:r>
            <a:r>
              <a:rPr lang="en-US" dirty="0"/>
              <a:t> in gratis ‘</a:t>
            </a:r>
            <a:r>
              <a:rPr lang="en-US" dirty="0" err="1"/>
              <a:t>Groepsessies</a:t>
            </a:r>
            <a:r>
              <a:rPr lang="en-US" dirty="0"/>
              <a:t> </a:t>
            </a:r>
            <a:r>
              <a:rPr lang="en-US" dirty="0" err="1"/>
              <a:t>Gezonde</a:t>
            </a:r>
            <a:r>
              <a:rPr lang="en-US" dirty="0"/>
              <a:t> </a:t>
            </a:r>
            <a:r>
              <a:rPr lang="en-US" dirty="0" err="1"/>
              <a:t>Voeding</a:t>
            </a:r>
            <a:r>
              <a:rPr lang="en-US" dirty="0"/>
              <a:t> op </a:t>
            </a:r>
            <a:r>
              <a:rPr lang="en-US" dirty="0" err="1"/>
              <a:t>Verwijzing</a:t>
            </a:r>
            <a:r>
              <a:rPr lang="en-US" dirty="0"/>
              <a:t>’. Meer info op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www.HALT2Diabetes.be</a:t>
            </a:r>
            <a:r>
              <a:rPr lang="en-US" dirty="0"/>
              <a:t>. </a:t>
            </a:r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0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2CC023-7A87-794A-8D3A-0F0409FE9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026" y="2193113"/>
            <a:ext cx="7771075" cy="3151244"/>
          </a:xfrm>
        </p:spPr>
        <p:txBody>
          <a:bodyPr>
            <a:normAutofit/>
          </a:bodyPr>
          <a:lstStyle/>
          <a:p>
            <a:r>
              <a:rPr lang="nl-BE" dirty="0"/>
              <a:t>Meer info?</a:t>
            </a:r>
            <a:br>
              <a:rPr lang="nl-BE" dirty="0"/>
            </a:br>
            <a:endParaRPr lang="nl-BE" dirty="0"/>
          </a:p>
          <a:p>
            <a:r>
              <a:rPr lang="nl-BE" sz="2400" dirty="0">
                <a:hlinkClick r:id="rId2"/>
              </a:rPr>
              <a:t>www.zoetzwanger.be</a:t>
            </a:r>
            <a:br>
              <a:rPr lang="nl-BE" sz="2400" dirty="0"/>
            </a:br>
            <a:br>
              <a:rPr lang="nl-BE" sz="2400" dirty="0"/>
            </a:br>
            <a:r>
              <a:rPr lang="nl-BE" sz="2400" dirty="0">
                <a:hlinkClick r:id="rId3"/>
              </a:rPr>
              <a:t>project@zoetzwanger.be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Tel: 09 242 85 33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9C2AD-A964-8E4A-ABE3-BE60AB82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201-CC5F-DB47-A2CB-6AC297DC9651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351FC-7C66-8441-8102-38BDAF92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97C97-E8E9-D04D-AD2D-35B40828B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DBE4A5B7-1E1E-49EF-8403-40CEE58D2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429" y="115760"/>
            <a:ext cx="4530570" cy="18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8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78DE-AC63-AE47-81BB-1245BF3E7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Zoet </a:t>
            </a:r>
            <a:r>
              <a:rPr lang="en-US" dirty="0" err="1"/>
              <a:t>zwanger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CC023-7A87-794A-8D3A-0F0409FE9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Registraties</a:t>
            </a:r>
            <a:br>
              <a:rPr lang="en-US" dirty="0"/>
            </a:br>
            <a:r>
              <a:rPr lang="en-US" dirty="0" err="1"/>
              <a:t>praktische</a:t>
            </a:r>
            <a:r>
              <a:rPr lang="en-US" dirty="0"/>
              <a:t> info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9C2AD-A964-8E4A-ABE3-BE60AB82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201-CC5F-DB47-A2CB-6AC297DC9651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351FC-7C66-8441-8102-38BDAF92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97C97-E8E9-D04D-AD2D-35B40828B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2431BDFA-021D-4BC4-BFFE-A894373B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29" y="115760"/>
            <a:ext cx="4530570" cy="18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8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Registratie: van wie?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10296051" cy="34902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Alle nieuwe gediagnosticeerde vrouwen met zwangerschapsdiabetes, ongeacht de behandeling.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Alle vrouwen bij wie in het recente verleden zwangerschapsdiabetes werd vastgesteld, voor zover de bevalling niet voor 1 januari 2015 plaatsvond.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Voorwaarde voor registratie: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nl-BE" dirty="0"/>
              <a:t>vrouwen moeten woonachtig zijn in Vlaanderen of Brussel.</a:t>
            </a:r>
            <a:endParaRPr lang="en-US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9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Registratie: door wie?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9930291" cy="3490284"/>
          </a:xfrm>
        </p:spPr>
        <p:txBody>
          <a:bodyPr/>
          <a:lstStyle/>
          <a:p>
            <a:r>
              <a:rPr lang="nl-BE" dirty="0"/>
              <a:t>Voorstel tot registratie kan gebeuren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door een zorgverlener van het gynaecologisch team (gynaecoloog of vroedvrouw);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door een zorgverlener van het diabetesteam (endocrinoloog, </a:t>
            </a:r>
            <a:r>
              <a:rPr lang="nl-BE" dirty="0" err="1"/>
              <a:t>diabeteseducator</a:t>
            </a:r>
            <a:r>
              <a:rPr lang="nl-BE" dirty="0"/>
              <a:t> of diëtist);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door de huisarts.</a:t>
            </a:r>
            <a:endParaRPr lang="en-US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Registratie: wanneer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10204611" cy="3490284"/>
          </a:xfrm>
        </p:spPr>
        <p:txBody>
          <a:bodyPr/>
          <a:lstStyle/>
          <a:p>
            <a:r>
              <a:rPr lang="nl-BE" dirty="0"/>
              <a:t>Een registratie in het project Zoet Zwanger kan op volgende momenten voorgesteld worden: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van zodra de diagnose van zwangerschapsdiabetes is vastgesteld;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bij elk prenataal contact met arts of andere zorgverlener;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in de eerste dagen na de bevalling;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bij een opvolgconsultatie na de bevalling.</a:t>
            </a:r>
            <a:endParaRPr lang="en-US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4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Registratie: hoe?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10204611" cy="3931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Aan de vrouw wordt het project uitgelegd en een pakketje overhandigd (infobrochure + registratieformulier).**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De deelname aan het project is volledig vrijwillig en kosteloos.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Als de vrouw instemt, kan ze zich op twee manieren registreren: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nl-BE" dirty="0"/>
              <a:t>Op papier: na het invullen van de nodige gegevens op het registratieformulier, ondertekent ze het </a:t>
            </a:r>
            <a:r>
              <a:rPr lang="nl-BE" dirty="0" err="1"/>
              <a:t>informed</a:t>
            </a:r>
            <a:r>
              <a:rPr lang="nl-BE" dirty="0"/>
              <a:t> consent en stuurt ze het formulier op via een bijgevoegd voorgefrankeerde enveloppe.</a:t>
            </a:r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2D815EF-F832-4B7F-888E-1CB3A59EB2EA}"/>
              </a:ext>
            </a:extLst>
          </p:cNvPr>
          <p:cNvSpPr txBox="1"/>
          <p:nvPr/>
        </p:nvSpPr>
        <p:spPr>
          <a:xfrm>
            <a:off x="2752078" y="6154189"/>
            <a:ext cx="3906174" cy="594518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r>
              <a:rPr lang="nl-BE" sz="1600" dirty="0"/>
              <a:t>** pakketjes Zoet Zwanger kunnen </a:t>
            </a:r>
            <a:br>
              <a:rPr lang="nl-BE" sz="1600" dirty="0"/>
            </a:br>
            <a:r>
              <a:rPr lang="nl-BE" sz="1600" dirty="0"/>
              <a:t>gratis besteld worden via </a:t>
            </a:r>
            <a:r>
              <a:rPr lang="nl-BE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project@zoetzwanger.be</a:t>
            </a:r>
            <a:r>
              <a:rPr lang="nl-BE" sz="1600" dirty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626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Registratie: hoe? (2)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10204611" cy="3931800"/>
          </a:xfrm>
        </p:spPr>
        <p:txBody>
          <a:bodyPr>
            <a:normAutofit/>
          </a:bodyPr>
          <a:lstStyle/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nl-BE" dirty="0"/>
              <a:t>Online: belangrijk! De vrouw moet in het bezit zijn van een e-mailadres. 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nl-BE" dirty="0"/>
              <a:t>Ze surft naar </a:t>
            </a:r>
            <a:r>
              <a:rPr lang="nl-B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https://registratie.zoetzwanger.be</a:t>
            </a:r>
            <a:r>
              <a:rPr lang="nl-BE" dirty="0"/>
              <a:t>, 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nl-BE" dirty="0"/>
              <a:t>vult alle gegevens in en klikt op ‘bevestig registratie’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nl-BE" dirty="0"/>
              <a:t>ze ontvangt in haar mailbox een bevestigende mail. </a:t>
            </a:r>
          </a:p>
          <a:p>
            <a:pPr lvl="2" indent="0">
              <a:buNone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De vrouw geeft toestemming om haar gegevens te gebruiken in kader van het project door de </a:t>
            </a:r>
            <a:r>
              <a:rPr lang="nl-BE" dirty="0" err="1"/>
              <a:t>informed</a:t>
            </a:r>
            <a:r>
              <a:rPr lang="nl-BE" dirty="0"/>
              <a:t> consent te ondertekenen op papier, of aan te kruisen online.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0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Registratie: hoe (3)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9754957" cy="3490284"/>
          </a:xfrm>
        </p:spPr>
        <p:txBody>
          <a:bodyPr>
            <a:normAutofit lnSpcReduction="10000"/>
          </a:bodyPr>
          <a:lstStyle/>
          <a:p>
            <a:r>
              <a:rPr lang="nl-BE" dirty="0"/>
              <a:t>Tips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Bespreek binnen het ZH welke zorgverleners (gynaecologisch team, diabetesteam…) het project Zoet Zwanger aan de vrouwen voorstellen en een pakketje met registratieformulier overhandigen.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Idealiter wordt het registratieformulier op papier of online samen met de vrouw ingevuld. De zorgverlener kan er ook voor opteren om het haar laten invullen, terwijl hij/zij zelf andere dingen in orde brengt.</a:t>
            </a:r>
            <a:endParaRPr lang="en-US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4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na de registratie?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9976011" cy="3490284"/>
          </a:xfrm>
        </p:spPr>
        <p:txBody>
          <a:bodyPr/>
          <a:lstStyle/>
          <a:p>
            <a:r>
              <a:rPr lang="nl-BE" dirty="0"/>
              <a:t>Eens de vrouw geregistreerd is, wordt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een bevestigingsbrief/e-mail verstuurd naar vrouw, huisarts en de Zoet Zwanger contactpersoon van het ZH (indien deze gegevens werden verstrekt bij registratie);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een brief/e-mail 3 maand postnataal verstuurd met actiepunten ter preventie van diabetes type 2;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28919"/>
      </p:ext>
    </p:extLst>
  </p:cSld>
  <p:clrMapOvr>
    <a:masterClrMapping/>
  </p:clrMapOvr>
</p:sld>
</file>

<file path=ppt/theme/theme1.xml><?xml version="1.0" encoding="utf-8"?>
<a:theme xmlns:a="http://schemas.openxmlformats.org/drawingml/2006/main" name="Start Slide - basis">
  <a:themeElements>
    <a:clrScheme name="DIAB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EB"/>
      </a:accent1>
      <a:accent2>
        <a:srgbClr val="FFFFFF"/>
      </a:accent2>
      <a:accent3>
        <a:srgbClr val="00B1EB"/>
      </a:accent3>
      <a:accent4>
        <a:srgbClr val="00B1EB"/>
      </a:accent4>
      <a:accent5>
        <a:srgbClr val="00B1EB"/>
      </a:accent5>
      <a:accent6>
        <a:srgbClr val="00B1EB"/>
      </a:accent6>
      <a:hlink>
        <a:srgbClr val="FFFFFF"/>
      </a:hlink>
      <a:folHlink>
        <a:srgbClr val="00B1E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- zwart-wit en FOTO - basis">
  <a:themeElements>
    <a:clrScheme name="DIAB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EB"/>
      </a:accent1>
      <a:accent2>
        <a:srgbClr val="FFFFFF"/>
      </a:accent2>
      <a:accent3>
        <a:srgbClr val="00B1EB"/>
      </a:accent3>
      <a:accent4>
        <a:srgbClr val="00B1EB"/>
      </a:accent4>
      <a:accent5>
        <a:srgbClr val="00B1EB"/>
      </a:accent5>
      <a:accent6>
        <a:srgbClr val="00B1EB"/>
      </a:accent6>
      <a:hlink>
        <a:srgbClr val="FFFFFF"/>
      </a:hlink>
      <a:folHlink>
        <a:srgbClr val="00B1E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B-theme" id="{CB793BE7-9281-804D-80AF-414B9A37CA44}" vid="{EB208EB0-650B-424E-9C2F-02340CA5CBE0}"/>
    </a:ext>
  </a:extLst>
</a:theme>
</file>

<file path=ppt/theme/theme3.xml><?xml version="1.0" encoding="utf-8"?>
<a:theme xmlns:a="http://schemas.openxmlformats.org/drawingml/2006/main" name="Title Slide - wit 2 - basis">
  <a:themeElements>
    <a:clrScheme name="DIAB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EB"/>
      </a:accent1>
      <a:accent2>
        <a:srgbClr val="FFFFFF"/>
      </a:accent2>
      <a:accent3>
        <a:srgbClr val="00B1EB"/>
      </a:accent3>
      <a:accent4>
        <a:srgbClr val="00B1EB"/>
      </a:accent4>
      <a:accent5>
        <a:srgbClr val="00B1EB"/>
      </a:accent5>
      <a:accent6>
        <a:srgbClr val="00B1EB"/>
      </a:accent6>
      <a:hlink>
        <a:srgbClr val="FFFFFF"/>
      </a:hlink>
      <a:folHlink>
        <a:srgbClr val="00B1E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 - blauw - basis">
  <a:themeElements>
    <a:clrScheme name="DIAB-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ADDE"/>
      </a:accent1>
      <a:accent2>
        <a:srgbClr val="FFFFFF"/>
      </a:accent2>
      <a:accent3>
        <a:srgbClr val="24ADDE"/>
      </a:accent3>
      <a:accent4>
        <a:srgbClr val="24ADDE"/>
      </a:accent4>
      <a:accent5>
        <a:srgbClr val="24ADDE"/>
      </a:accent5>
      <a:accent6>
        <a:srgbClr val="24ADDE"/>
      </a:accent6>
      <a:hlink>
        <a:srgbClr val="C0C0C0"/>
      </a:hlink>
      <a:folHlink>
        <a:srgbClr val="24ADD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Slide - wit 3 - basis">
  <a:themeElements>
    <a:clrScheme name="DIAB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EB"/>
      </a:accent1>
      <a:accent2>
        <a:srgbClr val="FFFFFF"/>
      </a:accent2>
      <a:accent3>
        <a:srgbClr val="00B1EB"/>
      </a:accent3>
      <a:accent4>
        <a:srgbClr val="00B1EB"/>
      </a:accent4>
      <a:accent5>
        <a:srgbClr val="00B1EB"/>
      </a:accent5>
      <a:accent6>
        <a:srgbClr val="00B1EB"/>
      </a:accent6>
      <a:hlink>
        <a:srgbClr val="FFFFFF"/>
      </a:hlink>
      <a:folHlink>
        <a:srgbClr val="00B1E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ind Slide">
  <a:themeElements>
    <a:clrScheme name="DIAB-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ADDE"/>
      </a:accent1>
      <a:accent2>
        <a:srgbClr val="FFFFFF"/>
      </a:accent2>
      <a:accent3>
        <a:srgbClr val="24ADDE"/>
      </a:accent3>
      <a:accent4>
        <a:srgbClr val="24ADDE"/>
      </a:accent4>
      <a:accent5>
        <a:srgbClr val="24ADDE"/>
      </a:accent5>
      <a:accent6>
        <a:srgbClr val="24ADDE"/>
      </a:accent6>
      <a:hlink>
        <a:srgbClr val="C0C0C0"/>
      </a:hlink>
      <a:folHlink>
        <a:srgbClr val="24ADD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30F6D0E7BAF46AAE393B6CF7C5BC8" ma:contentTypeVersion="11" ma:contentTypeDescription="Een nieuw document maken." ma:contentTypeScope="" ma:versionID="e6bfa2a851eb40dec8f5b2479c2beed9">
  <xsd:schema xmlns:xsd="http://www.w3.org/2001/XMLSchema" xmlns:xs="http://www.w3.org/2001/XMLSchema" xmlns:p="http://schemas.microsoft.com/office/2006/metadata/properties" xmlns:ns2="bf35a6a1-d897-4fda-8108-ceff8fa53ba0" xmlns:ns3="5db5ac26-03c1-4709-98f6-1f866adc2a83" targetNamespace="http://schemas.microsoft.com/office/2006/metadata/properties" ma:root="true" ma:fieldsID="c0316eb6b1175c024ca9debd72c48054" ns2:_="" ns3:_="">
    <xsd:import namespace="bf35a6a1-d897-4fda-8108-ceff8fa53ba0"/>
    <xsd:import namespace="5db5ac26-03c1-4709-98f6-1f866adc2a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5a6a1-d897-4fda-8108-ceff8fa53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5ac26-03c1-4709-98f6-1f866adc2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59354-0E09-404A-86C9-BE5505172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35a6a1-d897-4fda-8108-ceff8fa53ba0"/>
    <ds:schemaRef ds:uri="5db5ac26-03c1-4709-98f6-1f866adc2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CAC558-E477-4A08-8FB2-EE5DCB43B17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601CA9-8C5B-48B4-AD59-9BE22E9121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DIAB-theme</Template>
  <TotalTime>500</TotalTime>
  <Words>585</Words>
  <Application>Microsoft Office PowerPoint</Application>
  <PresentationFormat>Breedbeeld</PresentationFormat>
  <Paragraphs>69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6</vt:i4>
      </vt:variant>
      <vt:variant>
        <vt:lpstr>Diatitels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System Font</vt:lpstr>
      <vt:lpstr>Wingdings</vt:lpstr>
      <vt:lpstr>Start Slide - basis</vt:lpstr>
      <vt:lpstr>Title Slide - zwart-wit en FOTO - basis</vt:lpstr>
      <vt:lpstr>Title Slide - wit 2 - basis</vt:lpstr>
      <vt:lpstr>Title Slide - blauw - basis</vt:lpstr>
      <vt:lpstr>Title Slide - wit 3 - basis</vt:lpstr>
      <vt:lpstr>Eind Slide</vt:lpstr>
      <vt:lpstr>PowerPoint-presentatie</vt:lpstr>
      <vt:lpstr>Zoet zwanger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Sven Criel</dc:creator>
  <cp:lastModifiedBy>Sabine Verstraete</cp:lastModifiedBy>
  <cp:revision>93</cp:revision>
  <cp:lastPrinted>2020-07-08T13:56:29Z</cp:lastPrinted>
  <dcterms:created xsi:type="dcterms:W3CDTF">2020-04-27T11:24:30Z</dcterms:created>
  <dcterms:modified xsi:type="dcterms:W3CDTF">2022-02-21T14:02:19Z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0x01010088A30F6D0E7BAF46AAE393B6CF7C5BC8</vt:lpwstr>
  </property>
  <property fmtid="{D5CDD505-2E9C-101B-9397-08002B2CF9AE}" pid="3" name="Order">
    <vt:r8>100</vt:r8>
  </property>
</Properties>
</file>